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3" r:id="rId11"/>
    <p:sldId id="265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7010400" cy="9296400"/>
  <p:embeddedFontLst>
    <p:embeddedFont>
      <p:font typeface="Book Antiqua" panose="020406020503050303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erriweather" panose="00000500000000000000" pitchFamily="2" charset="0"/>
      <p:regular r:id="rId33"/>
      <p:bold r:id="rId34"/>
      <p:italic r:id="rId35"/>
      <p:boldItalic r:id="rId36"/>
    </p:embeddedFont>
    <p:embeddedFont>
      <p:font typeface="Merriweather Light" panose="00000400000000000000" pitchFamily="2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9AA0A6"/>
          </p15:clr>
        </p15:guide>
        <p15:guide id="2" pos="384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6Q02n4Vsepu6Gm35I5Mb/WbdLC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sha Avanessian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2" y="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6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fbc859c5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efbc859c5a_0_68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efbc859c5a_0_68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14caa0bb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014caa0bb3_0_55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14caa0bb3_0_55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014caa0bb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1014caa0bb3_0_80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g1014caa0bb3_0_80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014caa0bb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1014caa0bb3_0_89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g1014caa0bb3_0_89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01b76d7f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101b76d7fe4_0_0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101b76d7fe4_0_0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1b76d7fe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g101b76d7fe4_0_1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g101b76d7fe4_0_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1b76d7fe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101b76d7fe4_0_19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101b76d7fe4_0_19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01b76d7fe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g101b76d7fe4_0_63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0" name="Google Shape;480;g101b76d7fe4_0_63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01b76d7fe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g101b76d7fe4_0_7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8" name="Google Shape;508;g101b76d7fe4_0_7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1b76d7fe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g101b76d7fe4_0_8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g101b76d7fe4_0_8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01b76d7fe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101b76d7fe4_0_95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g101b76d7fe4_0_95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fbaa61587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gfbaa61587a_0_3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gfbaa61587a_0_3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4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[Unemployment stats]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[Job opening and posting stats]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[Mass transit ridership stats]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[Small business foot traffic stats]</a:t>
            </a: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0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fbc859c5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efbc859c5a_0_157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gefbc859c5a_0_157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fbc859c5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efbc859c5a_0_112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gefbc859c5a_0_1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6"/>
            <a:ext cx="30384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ged9ab33981_0_4"/>
          <p:cNvPicPr preferRelativeResize="0"/>
          <p:nvPr/>
        </p:nvPicPr>
        <p:blipFill rotWithShape="1">
          <a:blip r:embed="rId2">
            <a:alphaModFix/>
          </a:blip>
          <a:srcRect t="3064" b="13406"/>
          <a:stretch/>
        </p:blipFill>
        <p:spPr>
          <a:xfrm>
            <a:off x="0" y="0"/>
            <a:ext cx="12297902" cy="70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ged9ab33981_0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6" name="Google Shape;16;ged9ab33981_0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7" name="Google Shape;17;ged9ab33981_0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ged9ab33981_0_4"/>
          <p:cNvSpPr/>
          <p:nvPr/>
        </p:nvSpPr>
        <p:spPr>
          <a:xfrm rot="10800000" flipH="1">
            <a:off x="-128900" y="-37775"/>
            <a:ext cx="12426900" cy="107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ged9ab33981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124" y="107176"/>
            <a:ext cx="2831473" cy="8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d9ab33981_0_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61" name="Google Shape;61;ged9ab33981_0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d9ab33981_0_3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ed9ab33981_0_3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65" name="Google Shape;65;ged9ab33981_0_3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ged9ab33981_0_3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ged9ab33981_0_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d9ab33981_0_3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70" name="Google Shape;70;ged9ab33981_0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d9ab33981_0_4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ged9ab33981_0_4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ged9ab33981_0_4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d9ab33981_0_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gfbaa61587a_0_8"/>
          <p:cNvPicPr preferRelativeResize="0"/>
          <p:nvPr/>
        </p:nvPicPr>
        <p:blipFill rotWithShape="1">
          <a:blip r:embed="rId2">
            <a:alphaModFix/>
          </a:blip>
          <a:srcRect t="3065" b="13406"/>
          <a:stretch/>
        </p:blipFill>
        <p:spPr>
          <a:xfrm>
            <a:off x="0" y="0"/>
            <a:ext cx="12297902" cy="70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gfbaa61587a_0_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3" name="Google Shape;23;gfbaa61587a_0_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4" name="Google Shape;24;gfbaa61587a_0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gfbaa61587a_0_8"/>
          <p:cNvSpPr/>
          <p:nvPr/>
        </p:nvSpPr>
        <p:spPr>
          <a:xfrm rot="10800000" flipH="1">
            <a:off x="-128900" y="-37775"/>
            <a:ext cx="12426900" cy="107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gfbaa61587a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24" y="254030"/>
            <a:ext cx="2831473" cy="54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gfbaa61587a_0_23"/>
          <p:cNvPicPr preferRelativeResize="0"/>
          <p:nvPr/>
        </p:nvPicPr>
        <p:blipFill rotWithShape="1">
          <a:blip r:embed="rId2">
            <a:alphaModFix/>
          </a:blip>
          <a:srcRect t="7191" b="7199"/>
          <a:stretch/>
        </p:blipFill>
        <p:spPr>
          <a:xfrm>
            <a:off x="0" y="0"/>
            <a:ext cx="12297902" cy="70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gfbaa61587a_0_2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Merriweather"/>
              <a:buNone/>
              <a:defRPr sz="4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gfbaa61587a_0_2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gfbaa61587a_0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gfbaa61587a_0_23"/>
          <p:cNvSpPr/>
          <p:nvPr/>
        </p:nvSpPr>
        <p:spPr>
          <a:xfrm rot="10800000" flipH="1">
            <a:off x="-128900" y="-37775"/>
            <a:ext cx="12426900" cy="107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gfbaa61587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24" y="254030"/>
            <a:ext cx="2831473" cy="54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ed9ab33981_0_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ed9ab33981_0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ed9ab33981_0_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ed9ab33981_0_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ed9ab33981_0_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ged9ab33981_0_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ged9ab33981_0_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ed9ab33981_0_1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ged9ab33981_0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ed9ab33981_0_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ed9ab33981_0_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ged9ab33981_0_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d9ab33981_0_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ed9ab33981_0_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ged9ab33981_0_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ged9ab33981_0_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d9ab33981_0_26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ged9ab33981_0_26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ged9ab33981_0_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d9ab33981_0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None/>
              <a:defRPr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ged9ab33981_0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ged9ab33981_0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18" Type="http://schemas.openxmlformats.org/officeDocument/2006/relationships/image" Target="../media/image55.jpg"/><Relationship Id="rId3" Type="http://schemas.openxmlformats.org/officeDocument/2006/relationships/image" Target="../media/image40.jpg"/><Relationship Id="rId21" Type="http://schemas.openxmlformats.org/officeDocument/2006/relationships/image" Target="../media/image58.jp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17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jpg"/><Relationship Id="rId20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24" Type="http://schemas.openxmlformats.org/officeDocument/2006/relationships/image" Target="../media/image61.jpg"/><Relationship Id="rId5" Type="http://schemas.openxmlformats.org/officeDocument/2006/relationships/image" Target="../media/image42.jpg"/><Relationship Id="rId15" Type="http://schemas.openxmlformats.org/officeDocument/2006/relationships/image" Target="../media/image52.jpg"/><Relationship Id="rId23" Type="http://schemas.openxmlformats.org/officeDocument/2006/relationships/image" Target="../media/image60.jpg"/><Relationship Id="rId10" Type="http://schemas.openxmlformats.org/officeDocument/2006/relationships/image" Target="../media/image47.jpg"/><Relationship Id="rId19" Type="http://schemas.openxmlformats.org/officeDocument/2006/relationships/image" Target="../media/image56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Relationship Id="rId14" Type="http://schemas.openxmlformats.org/officeDocument/2006/relationships/image" Target="../media/image51.jpg"/><Relationship Id="rId22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fnyc.org/research/return-to-office-survey-june-2021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hyperlink" Target="https://pfnyc.org/research/signs-of-progress/" TargetMode="External"/><Relationship Id="rId4" Type="http://schemas.openxmlformats.org/officeDocument/2006/relationships/hyperlink" Target="https://pfnyc.org/research/a-call-for-action-and-collabora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/>
          <p:cNvPicPr preferRelativeResize="0"/>
          <p:nvPr/>
        </p:nvPicPr>
        <p:blipFill rotWithShape="1">
          <a:blip r:embed="rId3">
            <a:alphaModFix/>
          </a:blip>
          <a:srcRect t="26637"/>
          <a:stretch/>
        </p:blipFill>
        <p:spPr>
          <a:xfrm>
            <a:off x="-150725" y="1025949"/>
            <a:ext cx="12529050" cy="61262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/>
          <p:nvPr/>
        </p:nvSpPr>
        <p:spPr>
          <a:xfrm>
            <a:off x="-150725" y="1025950"/>
            <a:ext cx="12453600" cy="5544300"/>
          </a:xfrm>
          <a:prstGeom prst="rect">
            <a:avLst/>
          </a:prstGeom>
          <a:solidFill>
            <a:srgbClr val="020202">
              <a:alpha val="3725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575675" y="2859588"/>
            <a:ext cx="10351800" cy="17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ok Antiqua"/>
              <a:buNone/>
            </a:pPr>
            <a:r>
              <a:rPr lang="en-US" sz="4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The Partnership for New York City </a:t>
            </a:r>
            <a:endParaRPr sz="4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575675" y="3866063"/>
            <a:ext cx="87129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200">
                <a:solidFill>
                  <a:schemeClr val="lt1"/>
                </a:solidFill>
              </a:rPr>
              <a:t>Advancing New York's standing a global center of economic opportunity, upward mobility and innovation.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6104375" y="-226100"/>
            <a:ext cx="6217500" cy="717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 txBox="1">
            <a:spLocks noGrp="1"/>
          </p:cNvSpPr>
          <p:nvPr>
            <p:ph type="title"/>
          </p:nvPr>
        </p:nvSpPr>
        <p:spPr>
          <a:xfrm>
            <a:off x="838200" y="761200"/>
            <a:ext cx="5257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 sz="1600" b="1"/>
              <a:t>KEY PROGRAMS</a:t>
            </a: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Career Discovery Week</a:t>
            </a:r>
            <a:endParaRPr/>
          </a:p>
        </p:txBody>
      </p:sp>
      <p:sp>
        <p:nvSpPr>
          <p:cNvPr id="200" name="Google Shape;200;p6"/>
          <p:cNvSpPr txBox="1">
            <a:spLocks noGrp="1"/>
          </p:cNvSpPr>
          <p:nvPr>
            <p:ph type="body" idx="1"/>
          </p:nvPr>
        </p:nvSpPr>
        <p:spPr>
          <a:xfrm>
            <a:off x="838200" y="2237700"/>
            <a:ext cx="4851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Introducing students to NYC employers and professional work settings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6,000+ NYC 10th graders paired with 180 member companies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5313077"/>
            <a:ext cx="1868150" cy="84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6"/>
          <p:cNvGrpSpPr/>
          <p:nvPr/>
        </p:nvGrpSpPr>
        <p:grpSpPr>
          <a:xfrm>
            <a:off x="7795858" y="1766079"/>
            <a:ext cx="365990" cy="3015630"/>
            <a:chOff x="10762683" y="2924779"/>
            <a:chExt cx="365990" cy="3015630"/>
          </a:xfrm>
        </p:grpSpPr>
        <p:grpSp>
          <p:nvGrpSpPr>
            <p:cNvPr id="203" name="Google Shape;203;p6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04" name="Google Shape;204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06" name="Google Shape;206;p6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07" name="Google Shape;207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09" name="Google Shape;209;p6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10" name="Google Shape;210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212" name="Google Shape;2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8449" y="4106425"/>
            <a:ext cx="3241851" cy="216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9499" y="1227822"/>
            <a:ext cx="3034598" cy="2022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6"/>
          <p:cNvGrpSpPr/>
          <p:nvPr/>
        </p:nvGrpSpPr>
        <p:grpSpPr>
          <a:xfrm>
            <a:off x="9733558" y="1362204"/>
            <a:ext cx="365990" cy="3015630"/>
            <a:chOff x="10762683" y="2924779"/>
            <a:chExt cx="365990" cy="3015630"/>
          </a:xfrm>
        </p:grpSpPr>
        <p:grpSp>
          <p:nvGrpSpPr>
            <p:cNvPr id="215" name="Google Shape;215;p6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16" name="Google Shape;216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18" name="Google Shape;218;p6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19" name="Google Shape;219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1" name="Google Shape;221;p6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22" name="Google Shape;222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" name="Google Shape;224;p6"/>
          <p:cNvGrpSpPr/>
          <p:nvPr/>
        </p:nvGrpSpPr>
        <p:grpSpPr>
          <a:xfrm>
            <a:off x="10762683" y="2924779"/>
            <a:ext cx="365990" cy="3015630"/>
            <a:chOff x="10762683" y="2924779"/>
            <a:chExt cx="365990" cy="3015630"/>
          </a:xfrm>
        </p:grpSpPr>
        <p:grpSp>
          <p:nvGrpSpPr>
            <p:cNvPr id="225" name="Google Shape;225;p6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26" name="Google Shape;226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28" name="Google Shape;228;p6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29" name="Google Shape;229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31" name="Google Shape;231;p6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32" name="Google Shape;232;p6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6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234" name="Google Shape;23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52175" y="2086900"/>
            <a:ext cx="3391299" cy="2260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6"/>
          <p:cNvGrpSpPr/>
          <p:nvPr/>
        </p:nvGrpSpPr>
        <p:grpSpPr>
          <a:xfrm rot="-5400000">
            <a:off x="15549829" y="2299146"/>
            <a:ext cx="71206" cy="4228583"/>
            <a:chOff x="3876975" y="2280575"/>
            <a:chExt cx="81425" cy="3942000"/>
          </a:xfrm>
        </p:grpSpPr>
        <p:cxnSp>
          <p:nvCxnSpPr>
            <p:cNvPr id="236" name="Google Shape;236;p6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fbc859c5a_0_68"/>
          <p:cNvSpPr/>
          <p:nvPr/>
        </p:nvSpPr>
        <p:spPr>
          <a:xfrm>
            <a:off x="-121500" y="-226100"/>
            <a:ext cx="6217500" cy="717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efbc859c5a_0_68"/>
          <p:cNvSpPr txBox="1">
            <a:spLocks noGrp="1"/>
          </p:cNvSpPr>
          <p:nvPr>
            <p:ph type="title"/>
          </p:nvPr>
        </p:nvSpPr>
        <p:spPr>
          <a:xfrm>
            <a:off x="6502300" y="761200"/>
            <a:ext cx="5084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 sz="1600" b="1"/>
              <a:t>KEY PROGRAMS</a:t>
            </a: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David Rockefeller Fellows</a:t>
            </a:r>
            <a:endParaRPr/>
          </a:p>
        </p:txBody>
      </p:sp>
      <p:sp>
        <p:nvSpPr>
          <p:cNvPr id="253" name="Google Shape;253;gefbc859c5a_0_68"/>
          <p:cNvSpPr txBox="1">
            <a:spLocks noGrp="1"/>
          </p:cNvSpPr>
          <p:nvPr>
            <p:ph type="body" idx="1"/>
          </p:nvPr>
        </p:nvSpPr>
        <p:spPr>
          <a:xfrm>
            <a:off x="6556988" y="2506500"/>
            <a:ext cx="4851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Preparing senior corporate executives for more active leadership in civic affairs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450+ senior executive graduates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54" name="Google Shape;254;gefbc859c5a_0_68"/>
          <p:cNvGrpSpPr/>
          <p:nvPr/>
        </p:nvGrpSpPr>
        <p:grpSpPr>
          <a:xfrm>
            <a:off x="2171658" y="1113229"/>
            <a:ext cx="365990" cy="3015630"/>
            <a:chOff x="10762683" y="2924779"/>
            <a:chExt cx="365990" cy="3015630"/>
          </a:xfrm>
        </p:grpSpPr>
        <p:grpSp>
          <p:nvGrpSpPr>
            <p:cNvPr id="255" name="Google Shape;255;gefbc859c5a_0_68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56" name="Google Shape;256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7" name="Google Shape;257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58" name="Google Shape;258;gefbc859c5a_0_68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59" name="Google Shape;259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61" name="Google Shape;261;gefbc859c5a_0_68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62" name="Google Shape;262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3" name="Google Shape;263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64" name="Google Shape;264;gefbc859c5a_0_68"/>
          <p:cNvGrpSpPr/>
          <p:nvPr/>
        </p:nvGrpSpPr>
        <p:grpSpPr>
          <a:xfrm>
            <a:off x="1539352" y="3805105"/>
            <a:ext cx="365990" cy="1833805"/>
            <a:chOff x="10762683" y="2924779"/>
            <a:chExt cx="365990" cy="3015630"/>
          </a:xfrm>
        </p:grpSpPr>
        <p:grpSp>
          <p:nvGrpSpPr>
            <p:cNvPr id="265" name="Google Shape;265;gefbc859c5a_0_68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66" name="Google Shape;266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7" name="Google Shape;267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68" name="Google Shape;268;gefbc859c5a_0_68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69" name="Google Shape;269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0" name="Google Shape;270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71" name="Google Shape;271;gefbc859c5a_0_68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72" name="Google Shape;272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3" name="Google Shape;273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74" name="Google Shape;274;gefbc859c5a_0_68"/>
          <p:cNvGrpSpPr/>
          <p:nvPr/>
        </p:nvGrpSpPr>
        <p:grpSpPr>
          <a:xfrm>
            <a:off x="3792608" y="2585429"/>
            <a:ext cx="365990" cy="3015630"/>
            <a:chOff x="10762683" y="2924779"/>
            <a:chExt cx="365990" cy="3015630"/>
          </a:xfrm>
        </p:grpSpPr>
        <p:grpSp>
          <p:nvGrpSpPr>
            <p:cNvPr id="275" name="Google Shape;275;gefbc859c5a_0_68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76" name="Google Shape;276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7" name="Google Shape;277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78" name="Google Shape;278;gefbc859c5a_0_68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79" name="Google Shape;279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0" name="Google Shape;280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81" name="Google Shape;281;gefbc859c5a_0_68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282" name="Google Shape;282;gefbc859c5a_0_68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3" name="Google Shape;283;gefbc859c5a_0_68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84" name="Google Shape;284;gefbc859c5a_0_68"/>
          <p:cNvGrpSpPr/>
          <p:nvPr/>
        </p:nvGrpSpPr>
        <p:grpSpPr>
          <a:xfrm rot="-5400000">
            <a:off x="15549829" y="2299146"/>
            <a:ext cx="71206" cy="4228583"/>
            <a:chOff x="3876975" y="2280575"/>
            <a:chExt cx="81425" cy="3942000"/>
          </a:xfrm>
        </p:grpSpPr>
        <p:cxnSp>
          <p:nvCxnSpPr>
            <p:cNvPr id="285" name="Google Shape;285;gefbc859c5a_0_68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286" name="Google Shape;286;gefbc859c5a_0_68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287" name="Google Shape;287;gefbc859c5a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775" y="1766689"/>
            <a:ext cx="3241849" cy="216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efbc859c5a_0_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1451" y="907625"/>
            <a:ext cx="3034601" cy="202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efbc859c5a_0_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5976" y="3786225"/>
            <a:ext cx="3241849" cy="216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14caa0bb3_0_55"/>
          <p:cNvSpPr/>
          <p:nvPr/>
        </p:nvSpPr>
        <p:spPr>
          <a:xfrm>
            <a:off x="-150725" y="1025950"/>
            <a:ext cx="12453600" cy="5832000"/>
          </a:xfrm>
          <a:prstGeom prst="rect">
            <a:avLst/>
          </a:prstGeom>
          <a:solidFill>
            <a:srgbClr val="020202">
              <a:alpha val="37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1014caa0bb3_0_5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latin typeface="Merriweather"/>
                <a:ea typeface="Merriweather"/>
                <a:cs typeface="Merriweather"/>
                <a:sym typeface="Merriweather"/>
              </a:rPr>
              <a:t>Partnership Fund for New York City</a:t>
            </a:r>
            <a:endParaRPr sz="4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5" name="Google Shape;245;g1014caa0bb3_0_5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We invest in New York City-based companies to expand job opportunities </a:t>
            </a:r>
            <a:br>
              <a:rPr lang="en-US" sz="2200"/>
            </a:br>
            <a:r>
              <a:rPr lang="en-US" sz="2200"/>
              <a:t>and spark innovation in all five boroughs.</a:t>
            </a:r>
            <a:endParaRPr sz="2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14caa0bb3_0_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About Us</a:t>
            </a:r>
            <a:endParaRPr/>
          </a:p>
        </p:txBody>
      </p:sp>
      <p:sp>
        <p:nvSpPr>
          <p:cNvPr id="405" name="Google Shape;405;g1014caa0bb3_0_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accent2"/>
                </a:solidFill>
              </a:rPr>
              <a:t>Private Fund with a Civic Mission - focus on double bottom line</a:t>
            </a:r>
            <a:endParaRPr sz="180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accent2"/>
                </a:solidFill>
              </a:rPr>
              <a:t>Established in 1996 by Henry Kravis and Jerry Speyer to build a stronger and more diversified NYC economy</a:t>
            </a:r>
            <a:endParaRPr sz="180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accent2"/>
                </a:solidFill>
              </a:rPr>
              <a:t>Capitalized by contributions from 67 individual and corporate investors - $180 million under management</a:t>
            </a:r>
            <a:endParaRPr sz="180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accent2"/>
                </a:solidFill>
              </a:rPr>
              <a:t>Fund leverages the expertise, resources and relationships of its investors</a:t>
            </a:r>
            <a:endParaRPr sz="1800">
              <a:solidFill>
                <a:schemeClr val="accent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accent2"/>
                </a:solidFill>
              </a:rPr>
              <a:t>Economic development and investment arm of the Partnership for New York City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014caa0bb3_0_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Investors</a:t>
            </a:r>
            <a:endParaRPr/>
          </a:p>
        </p:txBody>
      </p:sp>
      <p:sp>
        <p:nvSpPr>
          <p:cNvPr id="412" name="Google Shape;412;g1014caa0bb3_0_89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3362400" cy="4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AT&amp;T Corp.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Bank of America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The Bank of New York Mellon 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Leon Black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Blackstone 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Bloomberg L.P. 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Canadian Imperial Bank of Commerce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Capital One Bank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Russell L. and Judith M. Carson 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The Chazen Foundation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Citigroup Inc.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Commerzbank (former investor)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ConEdison, Inc.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Credit Suisse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Deloitte (former investor) 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Deutsche Bank 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The Estee Lauder Companies, Inc.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Fisher Brothers Foundation </a:t>
            </a:r>
            <a:endParaRPr sz="128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ts val="852"/>
              <a:buNone/>
            </a:pPr>
            <a:r>
              <a:rPr lang="en-US" sz="1285">
                <a:solidFill>
                  <a:schemeClr val="dk1"/>
                </a:solidFill>
              </a:rPr>
              <a:t>General Electric Company</a:t>
            </a:r>
            <a:endParaRPr sz="1285">
              <a:solidFill>
                <a:schemeClr val="dk1"/>
              </a:solidFill>
            </a:endParaRPr>
          </a:p>
        </p:txBody>
      </p:sp>
      <p:sp>
        <p:nvSpPr>
          <p:cNvPr id="413" name="Google Shape;413;g1014caa0bb3_0_89"/>
          <p:cNvSpPr txBox="1"/>
          <p:nvPr/>
        </p:nvSpPr>
        <p:spPr>
          <a:xfrm>
            <a:off x="4596000" y="1690825"/>
            <a:ext cx="3000000" cy="47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52"/>
              <a:buFont typeface="Arial"/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Golden Family Foundation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Goldman Sachs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Jerome L. Greene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Hearst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HSBC Bank USA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Henry R. Kravis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Loews Corporation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Macy’s, Inc.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Magellan Health Services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Marsh &amp; McLennan Companies, Inc.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MetLife, Inc.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JPMorgan Chase &amp; Co.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Morgan Stanley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Grid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 York Life Insurance Company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Pfizer, Inc.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Lionel I. Pincus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R.J. Reynolds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Reader’s Digest Association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250">
              <a:solidFill>
                <a:schemeClr val="dk1"/>
              </a:solidFill>
            </a:endParaRPr>
          </a:p>
        </p:txBody>
      </p:sp>
      <p:sp>
        <p:nvSpPr>
          <p:cNvPr id="414" name="Google Shape;414;g1014caa0bb3_0_89"/>
          <p:cNvSpPr txBox="1"/>
          <p:nvPr/>
        </p:nvSpPr>
        <p:spPr>
          <a:xfrm>
            <a:off x="8353800" y="1690825"/>
            <a:ext cx="30000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Joseph H. Reich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Rentpath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Julian Robertson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David Rockefeller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Susan and Elihu Rose Foundation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Rudin Family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Simpson Thacher &amp; Bartlett LLP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Sovereign Bank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Jerry I. Speyer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Thomson Reuters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TIAA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Tiffany &amp; Co.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UBS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Verizon Communications 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ViacomCBS, Inc.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Vivendi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Wachtell, Lipton, Rosen &amp; Katz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Walt Disney Company</a:t>
            </a:r>
            <a:endParaRPr sz="12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Albert Waxman</a:t>
            </a:r>
            <a:endParaRPr sz="12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01b76d7fe4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Investment Principles</a:t>
            </a:r>
            <a:endParaRPr/>
          </a:p>
        </p:txBody>
      </p:sp>
      <p:sp>
        <p:nvSpPr>
          <p:cNvPr id="421" name="Google Shape;421;g101b76d7fe4_0_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33624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600" b="1">
                <a:solidFill>
                  <a:schemeClr val="accent2"/>
                </a:solidFill>
              </a:rPr>
              <a:t>Expanding Opportunity</a:t>
            </a:r>
            <a:endParaRPr sz="16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6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350">
                <a:solidFill>
                  <a:schemeClr val="accent2"/>
                </a:solidFill>
              </a:rPr>
              <a:t>for under-served populations and to support minority- and women-owned companies</a:t>
            </a:r>
            <a:endParaRPr sz="135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5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5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5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5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5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42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$76mm</a:t>
            </a:r>
            <a:endParaRPr sz="42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350">
                <a:solidFill>
                  <a:schemeClr val="accent2"/>
                </a:solidFill>
              </a:rPr>
              <a:t>invested</a:t>
            </a:r>
            <a:endParaRPr sz="1350">
              <a:solidFill>
                <a:schemeClr val="accent2"/>
              </a:solidFill>
            </a:endParaRPr>
          </a:p>
        </p:txBody>
      </p:sp>
      <p:sp>
        <p:nvSpPr>
          <p:cNvPr id="422" name="Google Shape;422;g101b76d7fe4_0_0"/>
          <p:cNvSpPr txBox="1"/>
          <p:nvPr/>
        </p:nvSpPr>
        <p:spPr>
          <a:xfrm>
            <a:off x="4596000" y="1690825"/>
            <a:ext cx="3000000" cy="42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Promote Public Sector Innovation</a:t>
            </a:r>
            <a:endParaRPr sz="1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Leveraging private sector resources and expertise to promote city innovation and sustainability and to support growth in new sectors</a:t>
            </a: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42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$45mm</a:t>
            </a:r>
            <a:endParaRPr sz="42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135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invested</a:t>
            </a: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3" name="Google Shape;423;g101b76d7fe4_0_0"/>
          <p:cNvSpPr txBox="1"/>
          <p:nvPr/>
        </p:nvSpPr>
        <p:spPr>
          <a:xfrm>
            <a:off x="8353800" y="1690825"/>
            <a:ext cx="30000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Sparking Innovation</a:t>
            </a:r>
            <a:br>
              <a:rPr lang="en-US" sz="1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6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Seeding in emerging tech sectors including fintech, health IT, life sciences, and advanced manufacturing</a:t>
            </a: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42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$62mm</a:t>
            </a:r>
            <a:endParaRPr sz="42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135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invested</a:t>
            </a: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01b76d7fe4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Catalytic Activities</a:t>
            </a:r>
            <a:endParaRPr/>
          </a:p>
        </p:txBody>
      </p:sp>
      <p:sp>
        <p:nvSpPr>
          <p:cNvPr id="430" name="Google Shape;430;g101b76d7fe4_0_11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33624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</a:rPr>
              <a:t>In addition to investments in individual projects, the Fund also:</a:t>
            </a:r>
            <a:endParaRPr sz="1800" b="1">
              <a:solidFill>
                <a:schemeClr val="accent2"/>
              </a:solidFill>
            </a:endParaRPr>
          </a:p>
        </p:txBody>
      </p:sp>
      <p:sp>
        <p:nvSpPr>
          <p:cNvPr id="431" name="Google Shape;431;g101b76d7fe4_0_11"/>
          <p:cNvSpPr txBox="1"/>
          <p:nvPr/>
        </p:nvSpPr>
        <p:spPr>
          <a:xfrm>
            <a:off x="4596000" y="1690825"/>
            <a:ext cx="6757800" cy="26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Operates two tech accelerator programs in fintech and transit tech</a:t>
            </a:r>
            <a:endParaRPr sz="18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Works in partnership with local government to catalyze the growth of new sectors, such as life sciences and quantum computing</a:t>
            </a:r>
            <a:endParaRPr sz="18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Establishes special purpose programs to deal with significant civic issues, such as the 9/11 attacks and COVID-19 economic shutdown</a:t>
            </a:r>
            <a:endParaRPr sz="18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1b76d7fe4_0_19"/>
          <p:cNvSpPr/>
          <p:nvPr/>
        </p:nvSpPr>
        <p:spPr>
          <a:xfrm>
            <a:off x="6104375" y="-226100"/>
            <a:ext cx="6217500" cy="717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101b76d7fe4_0_19"/>
          <p:cNvSpPr txBox="1">
            <a:spLocks noGrp="1"/>
          </p:cNvSpPr>
          <p:nvPr>
            <p:ph type="title"/>
          </p:nvPr>
        </p:nvSpPr>
        <p:spPr>
          <a:xfrm>
            <a:off x="838200" y="761200"/>
            <a:ext cx="5257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FinTech </a:t>
            </a:r>
            <a:br>
              <a:rPr lang="en-US"/>
            </a:br>
            <a:r>
              <a:rPr lang="en-US"/>
              <a:t>Innovation Lab</a:t>
            </a:r>
            <a:endParaRPr/>
          </a:p>
        </p:txBody>
      </p:sp>
      <p:sp>
        <p:nvSpPr>
          <p:cNvPr id="439" name="Google Shape;439;g101b76d7fe4_0_19"/>
          <p:cNvSpPr txBox="1">
            <a:spLocks noGrp="1"/>
          </p:cNvSpPr>
          <p:nvPr>
            <p:ph type="body" idx="1"/>
          </p:nvPr>
        </p:nvSpPr>
        <p:spPr>
          <a:xfrm>
            <a:off x="838200" y="2086900"/>
            <a:ext cx="4851600" cy="3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US" sz="1600">
                <a:solidFill>
                  <a:schemeClr val="accent2"/>
                </a:solidFill>
              </a:rPr>
              <a:t>3-month program for tech companies developing products for financial institutions</a:t>
            </a:r>
            <a:endParaRPr sz="1350">
              <a:solidFill>
                <a:schemeClr val="accent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US" sz="1600">
                <a:solidFill>
                  <a:schemeClr val="accent2"/>
                </a:solidFill>
              </a:rPr>
              <a:t>44 major financial institutions as partners</a:t>
            </a:r>
            <a:endParaRPr sz="1350">
              <a:solidFill>
                <a:schemeClr val="accent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US" sz="1600">
                <a:solidFill>
                  <a:schemeClr val="accent2"/>
                </a:solidFill>
              </a:rPr>
              <a:t>79 graduates, including Digital Asset, Enigma, Kasisto, Pymetrics</a:t>
            </a:r>
            <a:endParaRPr sz="1600">
              <a:solidFill>
                <a:schemeClr val="accent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US" sz="1600">
                <a:solidFill>
                  <a:schemeClr val="accent2"/>
                </a:solidFill>
              </a:rPr>
              <a:t>278 pilots conducted by Alumni</a:t>
            </a:r>
            <a:endParaRPr sz="1350">
              <a:solidFill>
                <a:schemeClr val="accent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US" sz="1600">
                <a:solidFill>
                  <a:schemeClr val="accent2"/>
                </a:solidFill>
              </a:rPr>
              <a:t>1,300+ jobs created </a:t>
            </a:r>
            <a:endParaRPr sz="1350">
              <a:solidFill>
                <a:schemeClr val="accent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US" sz="1600">
                <a:solidFill>
                  <a:schemeClr val="accent2"/>
                </a:solidFill>
              </a:rPr>
              <a:t>$1.6B raised post-program by graduates</a:t>
            </a:r>
            <a:endParaRPr sz="1350">
              <a:solidFill>
                <a:schemeClr val="accent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600"/>
              <a:buChar char="●"/>
            </a:pPr>
            <a:r>
              <a:rPr lang="en-US" sz="1600">
                <a:solidFill>
                  <a:schemeClr val="accent2"/>
                </a:solidFill>
              </a:rPr>
              <a:t>Partnered with Accenture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40" name="Google Shape;440;g101b76d7fe4_0_19"/>
          <p:cNvGrpSpPr/>
          <p:nvPr/>
        </p:nvGrpSpPr>
        <p:grpSpPr>
          <a:xfrm>
            <a:off x="8043239" y="1641566"/>
            <a:ext cx="365990" cy="3015630"/>
            <a:chOff x="10762678" y="2924779"/>
            <a:chExt cx="365990" cy="3015630"/>
          </a:xfrm>
        </p:grpSpPr>
        <p:grpSp>
          <p:nvGrpSpPr>
            <p:cNvPr id="441" name="Google Shape;441;g101b76d7fe4_0_19"/>
            <p:cNvGrpSpPr/>
            <p:nvPr/>
          </p:nvGrpSpPr>
          <p:grpSpPr>
            <a:xfrm>
              <a:off x="107626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42" name="Google Shape;442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3" name="Google Shape;443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4" name="Google Shape;444;g101b76d7fe4_0_19"/>
            <p:cNvGrpSpPr/>
            <p:nvPr/>
          </p:nvGrpSpPr>
          <p:grpSpPr>
            <a:xfrm>
              <a:off x="109100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45" name="Google Shape;445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6" name="Google Shape;446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7" name="Google Shape;447;g101b76d7fe4_0_19"/>
            <p:cNvGrpSpPr/>
            <p:nvPr/>
          </p:nvGrpSpPr>
          <p:grpSpPr>
            <a:xfrm>
              <a:off x="110574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48" name="Google Shape;448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9" name="Google Shape;449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50" name="Google Shape;450;g101b76d7fe4_0_19"/>
          <p:cNvGrpSpPr/>
          <p:nvPr/>
        </p:nvGrpSpPr>
        <p:grpSpPr>
          <a:xfrm>
            <a:off x="10027890" y="1237691"/>
            <a:ext cx="365990" cy="3015630"/>
            <a:chOff x="10762678" y="2924779"/>
            <a:chExt cx="365990" cy="3015630"/>
          </a:xfrm>
        </p:grpSpPr>
        <p:grpSp>
          <p:nvGrpSpPr>
            <p:cNvPr id="451" name="Google Shape;451;g101b76d7fe4_0_19"/>
            <p:cNvGrpSpPr/>
            <p:nvPr/>
          </p:nvGrpSpPr>
          <p:grpSpPr>
            <a:xfrm>
              <a:off x="107626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52" name="Google Shape;452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3" name="Google Shape;453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4" name="Google Shape;454;g101b76d7fe4_0_19"/>
            <p:cNvGrpSpPr/>
            <p:nvPr/>
          </p:nvGrpSpPr>
          <p:grpSpPr>
            <a:xfrm>
              <a:off x="109100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55" name="Google Shape;455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" name="Google Shape;456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7" name="Google Shape;457;g101b76d7fe4_0_19"/>
            <p:cNvGrpSpPr/>
            <p:nvPr/>
          </p:nvGrpSpPr>
          <p:grpSpPr>
            <a:xfrm>
              <a:off x="110574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58" name="Google Shape;458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9" name="Google Shape;459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60" name="Google Shape;460;g101b76d7fe4_0_19"/>
          <p:cNvGrpSpPr/>
          <p:nvPr/>
        </p:nvGrpSpPr>
        <p:grpSpPr>
          <a:xfrm rot="-5400000">
            <a:off x="15549829" y="2299138"/>
            <a:ext cx="71206" cy="4228583"/>
            <a:chOff x="3876975" y="2280575"/>
            <a:chExt cx="81425" cy="3942000"/>
          </a:xfrm>
        </p:grpSpPr>
        <p:cxnSp>
          <p:nvCxnSpPr>
            <p:cNvPr id="461" name="Google Shape;461;g101b76d7fe4_0_19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462" name="Google Shape;462;g101b76d7fe4_0_19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463" name="Google Shape;463;g101b76d7fe4_0_19"/>
          <p:cNvGrpSpPr/>
          <p:nvPr/>
        </p:nvGrpSpPr>
        <p:grpSpPr>
          <a:xfrm>
            <a:off x="10393572" y="1237827"/>
            <a:ext cx="365990" cy="4578329"/>
            <a:chOff x="10762678" y="2924779"/>
            <a:chExt cx="365990" cy="3015630"/>
          </a:xfrm>
        </p:grpSpPr>
        <p:grpSp>
          <p:nvGrpSpPr>
            <p:cNvPr id="464" name="Google Shape;464;g101b76d7fe4_0_19"/>
            <p:cNvGrpSpPr/>
            <p:nvPr/>
          </p:nvGrpSpPr>
          <p:grpSpPr>
            <a:xfrm>
              <a:off x="107626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65" name="Google Shape;465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6" name="Google Shape;466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67" name="Google Shape;467;g101b76d7fe4_0_19"/>
            <p:cNvGrpSpPr/>
            <p:nvPr/>
          </p:nvGrpSpPr>
          <p:grpSpPr>
            <a:xfrm>
              <a:off x="109100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68" name="Google Shape;468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9" name="Google Shape;469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70" name="Google Shape;470;g101b76d7fe4_0_19"/>
            <p:cNvGrpSpPr/>
            <p:nvPr/>
          </p:nvGrpSpPr>
          <p:grpSpPr>
            <a:xfrm>
              <a:off x="11057478" y="2924779"/>
              <a:ext cx="71190" cy="3015630"/>
              <a:chOff x="3876975" y="2280575"/>
              <a:chExt cx="81425" cy="3942000"/>
            </a:xfrm>
          </p:grpSpPr>
          <p:cxnSp>
            <p:nvCxnSpPr>
              <p:cNvPr id="471" name="Google Shape;471;g101b76d7fe4_0_19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2" name="Google Shape;472;g101b76d7fe4_0_19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473" name="Google Shape;473;g101b76d7fe4_0_19"/>
          <p:cNvPicPr preferRelativeResize="0"/>
          <p:nvPr/>
        </p:nvPicPr>
        <p:blipFill rotWithShape="1">
          <a:blip r:embed="rId3">
            <a:alphaModFix/>
          </a:blip>
          <a:srcRect l="14285" r="14285"/>
          <a:stretch/>
        </p:blipFill>
        <p:spPr>
          <a:xfrm>
            <a:off x="6649500" y="636689"/>
            <a:ext cx="3391299" cy="226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101b76d7fe4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5691499"/>
            <a:ext cx="3795576" cy="5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01b76d7fe4_0_19"/>
          <p:cNvPicPr preferRelativeResize="0"/>
          <p:nvPr/>
        </p:nvPicPr>
        <p:blipFill rotWithShape="1">
          <a:blip r:embed="rId5">
            <a:alphaModFix/>
          </a:blip>
          <a:srcRect l="768" r="768"/>
          <a:stretch/>
        </p:blipFill>
        <p:spPr>
          <a:xfrm>
            <a:off x="8413038" y="2227300"/>
            <a:ext cx="3595680" cy="20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101b76d7fe4_0_19"/>
          <p:cNvPicPr preferRelativeResize="0"/>
          <p:nvPr/>
        </p:nvPicPr>
        <p:blipFill rotWithShape="1">
          <a:blip r:embed="rId6">
            <a:alphaModFix/>
          </a:blip>
          <a:srcRect l="5123" t="1015" r="9062" b="4946"/>
          <a:stretch/>
        </p:blipFill>
        <p:spPr>
          <a:xfrm>
            <a:off x="7134563" y="3850038"/>
            <a:ext cx="3241851" cy="2371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101b76d7fe4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7" y="2298600"/>
            <a:ext cx="1025956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3" name="Google Shape;483;g101b76d7fe4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6821" y="2298600"/>
            <a:ext cx="1015899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4" name="Google Shape;484;g101b76d7fe4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5378" y="2298600"/>
            <a:ext cx="1025041" cy="1007404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5" name="Google Shape;485;g101b76d7fe4_0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3077" y="2298600"/>
            <a:ext cx="1022465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6" name="Google Shape;486;g101b76d7fe4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8199" y="2298600"/>
            <a:ext cx="1024999" cy="100583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7" name="Google Shape;487;g101b76d7fe4_0_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5856" y="2298600"/>
            <a:ext cx="1024999" cy="100583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8" name="Google Shape;488;g101b76d7fe4_0_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73514" y="2298600"/>
            <a:ext cx="1022589" cy="100583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9" name="Google Shape;489;g101b76d7fe4_0_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28761" y="2298600"/>
            <a:ext cx="1025041" cy="1007404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0" name="Google Shape;490;g101b76d7fe4_0_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8206" y="3552849"/>
            <a:ext cx="1025956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1" name="Google Shape;491;g101b76d7fe4_0_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97051" y="3552849"/>
            <a:ext cx="1021851" cy="100583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2" name="Google Shape;492;g101b76d7fe4_0_6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51791" y="3552849"/>
            <a:ext cx="1021851" cy="1005839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3" name="Google Shape;493;g101b76d7fe4_0_6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06530" y="3552849"/>
            <a:ext cx="1022259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4" name="Google Shape;494;g101b76d7fe4_0_6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61678" y="3552849"/>
            <a:ext cx="1022259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5" name="Google Shape;495;g101b76d7fe4_0_6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616825" y="3552849"/>
            <a:ext cx="1022259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6" name="Google Shape;496;g101b76d7fe4_0_6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971972" y="3552849"/>
            <a:ext cx="1025620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7" name="Google Shape;497;g101b76d7fe4_0_6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330481" y="3552849"/>
            <a:ext cx="1021583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8" name="Google Shape;498;g101b76d7fe4_0_6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192379" y="4807099"/>
            <a:ext cx="1021815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9" name="Google Shape;499;g101b76d7fe4_0_6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49170" y="4807099"/>
            <a:ext cx="1021815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0" name="Google Shape;500;g101b76d7fe4_0_6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905955" y="4807099"/>
            <a:ext cx="1015899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1" name="Google Shape;501;g101b76d7fe4_0_6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56825" y="4807099"/>
            <a:ext cx="1025146" cy="1007404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2" name="Google Shape;502;g101b76d7fe4_0_6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975780" y="4807099"/>
            <a:ext cx="1023852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3" name="Google Shape;503;g101b76d7fe4_0_6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616957" y="4807099"/>
            <a:ext cx="1023852" cy="1005841"/>
          </a:xfrm>
          <a:prstGeom prst="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4" name="Google Shape;504;g101b76d7fe4_0_63"/>
          <p:cNvSpPr txBox="1">
            <a:spLocks noGrp="1"/>
          </p:cNvSpPr>
          <p:nvPr>
            <p:ph type="title"/>
          </p:nvPr>
        </p:nvSpPr>
        <p:spPr>
          <a:xfrm>
            <a:off x="838200" y="6480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FinTech Innovation Lab</a:t>
            </a:r>
            <a:br>
              <a:rPr lang="en-US"/>
            </a:br>
            <a:r>
              <a:rPr lang="en-US"/>
              <a:t>Select Partners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1b76d7fe4_0_71"/>
          <p:cNvSpPr txBox="1">
            <a:spLocks noGrp="1"/>
          </p:cNvSpPr>
          <p:nvPr>
            <p:ph type="title"/>
          </p:nvPr>
        </p:nvSpPr>
        <p:spPr>
          <a:xfrm>
            <a:off x="838200" y="6480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Fund Catalyzed $1.5B Public Sector </a:t>
            </a:r>
            <a:br>
              <a:rPr lang="en-US"/>
            </a:br>
            <a:r>
              <a:rPr lang="en-US"/>
              <a:t>Commitment to Life Sciences</a:t>
            </a:r>
            <a:endParaRPr/>
          </a:p>
        </p:txBody>
      </p:sp>
      <p:sp>
        <p:nvSpPr>
          <p:cNvPr id="511" name="Google Shape;511;g101b76d7fe4_0_71"/>
          <p:cNvSpPr txBox="1">
            <a:spLocks noGrp="1"/>
          </p:cNvSpPr>
          <p:nvPr>
            <p:ph type="body" idx="1"/>
          </p:nvPr>
        </p:nvSpPr>
        <p:spPr>
          <a:xfrm>
            <a:off x="838200" y="2051775"/>
            <a:ext cx="33624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42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$320mm</a:t>
            </a:r>
            <a:endParaRPr sz="42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5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1500" b="1">
                <a:solidFill>
                  <a:schemeClr val="accent2"/>
                </a:solidFill>
              </a:rPr>
              <a:t>Support of life science companies</a:t>
            </a:r>
            <a:endParaRPr sz="150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endParaRPr sz="1500">
              <a:solidFill>
                <a:schemeClr val="accent2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lang="en-US" sz="1500">
                <a:solidFill>
                  <a:schemeClr val="accent2"/>
                </a:solidFill>
              </a:rPr>
              <a:t>$200mm of tax incentives for life science companies and angel investors</a:t>
            </a:r>
            <a:endParaRPr sz="1500">
              <a:solidFill>
                <a:schemeClr val="accent2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500"/>
              <a:buChar char="●"/>
            </a:pPr>
            <a:r>
              <a:rPr lang="en-US" sz="1500">
                <a:solidFill>
                  <a:schemeClr val="accent2"/>
                </a:solidFill>
              </a:rPr>
              <a:t>$120mm matching investment capital for early-stage life science companies</a:t>
            </a:r>
            <a:endParaRPr sz="1500">
              <a:solidFill>
                <a:schemeClr val="accent2"/>
              </a:solidFill>
            </a:endParaRPr>
          </a:p>
        </p:txBody>
      </p:sp>
      <p:sp>
        <p:nvSpPr>
          <p:cNvPr id="512" name="Google Shape;512;g101b76d7fe4_0_71"/>
          <p:cNvSpPr txBox="1"/>
          <p:nvPr/>
        </p:nvSpPr>
        <p:spPr>
          <a:xfrm>
            <a:off x="4596000" y="2051775"/>
            <a:ext cx="3000000" cy="45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42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$1.2B</a:t>
            </a:r>
            <a:endParaRPr sz="42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15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Subsidy for wet lab space</a:t>
            </a:r>
            <a:endParaRPr sz="15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endParaRPr sz="15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$210mm of capital grants for lab space, incubators and manufacturing facilities</a:t>
            </a:r>
            <a:endParaRPr sz="15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$470mm of capital grants for nonprofit biomedical institutions </a:t>
            </a:r>
            <a:b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50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$450mm in NYC</a:t>
            </a:r>
            <a:endParaRPr sz="150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$500mm of tax incentives for commercial wet lab space developers </a:t>
            </a:r>
            <a:b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50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NYC only</a:t>
            </a:r>
            <a:endParaRPr sz="150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g101b76d7fe4_0_71"/>
          <p:cNvSpPr txBox="1"/>
          <p:nvPr/>
        </p:nvSpPr>
        <p:spPr>
          <a:xfrm>
            <a:off x="8353800" y="2051775"/>
            <a:ext cx="30000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r>
              <a:rPr lang="en-US" sz="42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rPr>
              <a:t>$24mm</a:t>
            </a:r>
            <a:endParaRPr sz="4200">
              <a:solidFill>
                <a:schemeClr val="accen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endParaRPr sz="135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-US" sz="15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Workforce development </a:t>
            </a:r>
            <a:endParaRPr sz="15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and other programmatic</a:t>
            </a:r>
            <a:endParaRPr sz="15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None/>
            </a:pPr>
            <a:endParaRPr sz="15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Internships</a:t>
            </a:r>
            <a:endParaRPr sz="15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Training and mentor programs </a:t>
            </a:r>
            <a:endParaRPr sz="15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Business plan competition/accelerator</a:t>
            </a:r>
            <a:endParaRPr sz="15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415600" y="593425"/>
            <a:ext cx="8264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Who we are</a:t>
            </a:r>
            <a:endParaRPr/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44182"/>
          <a:stretch/>
        </p:blipFill>
        <p:spPr>
          <a:xfrm>
            <a:off x="-821645" y="-1860256"/>
            <a:ext cx="4234660" cy="116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50650" y="4095750"/>
            <a:ext cx="3429000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2188" y="1544613"/>
            <a:ext cx="2851635" cy="22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4500500" y="4095750"/>
            <a:ext cx="52797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330 members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6946400" y="4095750"/>
            <a:ext cx="4234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Members employ 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FFC139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1.5 million </a:t>
            </a:r>
            <a:endParaRPr sz="6000" b="0" i="0" u="none" strike="noStrike" cap="none">
              <a:solidFill>
                <a:srgbClr val="FFC139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people in New York state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415600" y="1463150"/>
            <a:ext cx="4731600" cy="18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FFC139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330 </a:t>
            </a:r>
            <a:endParaRPr sz="6000" b="0" i="0" u="none" strike="noStrike" cap="none">
              <a:solidFill>
                <a:srgbClr val="FFC139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Members from across business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2" title="Chart"/>
          <p:cNvPicPr preferRelativeResize="0"/>
          <p:nvPr/>
        </p:nvPicPr>
        <p:blipFill rotWithShape="1">
          <a:blip r:embed="rId6">
            <a:alphaModFix/>
          </a:blip>
          <a:srcRect l="2982" r="15318" b="11698"/>
          <a:stretch/>
        </p:blipFill>
        <p:spPr>
          <a:xfrm>
            <a:off x="488850" y="2981841"/>
            <a:ext cx="5103925" cy="3286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2"/>
          <p:cNvGrpSpPr/>
          <p:nvPr/>
        </p:nvGrpSpPr>
        <p:grpSpPr>
          <a:xfrm>
            <a:off x="6055275" y="1680030"/>
            <a:ext cx="81425" cy="4588488"/>
            <a:chOff x="3876975" y="2280575"/>
            <a:chExt cx="81425" cy="3942000"/>
          </a:xfrm>
        </p:grpSpPr>
        <p:cxnSp>
          <p:nvCxnSpPr>
            <p:cNvPr id="100" name="Google Shape;100;p2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01" name="Google Shape;101;p2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g101b76d7fe4_0_82"/>
          <p:cNvGrpSpPr/>
          <p:nvPr/>
        </p:nvGrpSpPr>
        <p:grpSpPr>
          <a:xfrm>
            <a:off x="11064781" y="2043757"/>
            <a:ext cx="75923" cy="2589000"/>
            <a:chOff x="11064781" y="2043757"/>
            <a:chExt cx="75923" cy="2589000"/>
          </a:xfrm>
        </p:grpSpPr>
        <p:cxnSp>
          <p:nvCxnSpPr>
            <p:cNvPr id="520" name="Google Shape;520;g101b76d7fe4_0_82"/>
            <p:cNvCxnSpPr/>
            <p:nvPr/>
          </p:nvCxnSpPr>
          <p:spPr>
            <a:xfrm>
              <a:off x="11064781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21" name="Google Shape;521;g101b76d7fe4_0_82"/>
            <p:cNvCxnSpPr/>
            <p:nvPr/>
          </p:nvCxnSpPr>
          <p:spPr>
            <a:xfrm>
              <a:off x="11140704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522" name="Google Shape;522;g101b76d7fe4_0_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Citi Bike</a:t>
            </a:r>
            <a:endParaRPr/>
          </a:p>
        </p:txBody>
      </p:sp>
      <p:sp>
        <p:nvSpPr>
          <p:cNvPr id="523" name="Google Shape;523;g101b76d7fe4_0_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</a:rPr>
              <a:t>ABOUT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New York City’s bike share system, </a:t>
            </a:r>
            <a:br>
              <a:rPr lang="en-US" sz="1700">
                <a:solidFill>
                  <a:schemeClr val="dk1"/>
                </a:solidFill>
              </a:rPr>
            </a:br>
            <a:r>
              <a:rPr lang="en-US" sz="1700">
                <a:solidFill>
                  <a:schemeClr val="dk1"/>
                </a:solidFill>
              </a:rPr>
              <a:t>and the largest in the nation</a:t>
            </a:r>
            <a:br>
              <a:rPr lang="en-US" sz="1700">
                <a:solidFill>
                  <a:schemeClr val="dk1"/>
                </a:solidFill>
              </a:rPr>
            </a:b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</a:rPr>
              <a:t>FUND INVESTMENT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$5mm subordinated debt</a:t>
            </a:r>
            <a:br>
              <a:rPr lang="en-US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</a:rPr>
              <a:t>OUTCOME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Supported public sector innovation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Expanded system to underserved communities, such as Harlem and Bedford-Stuyvesant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524" name="Google Shape;524;g101b76d7fe4_0_82"/>
          <p:cNvPicPr preferRelativeResize="0"/>
          <p:nvPr/>
        </p:nvPicPr>
        <p:blipFill rotWithShape="1">
          <a:blip r:embed="rId3">
            <a:alphaModFix/>
          </a:blip>
          <a:srcRect l="406" r="406"/>
          <a:stretch/>
        </p:blipFill>
        <p:spPr>
          <a:xfrm>
            <a:off x="6952200" y="1843098"/>
            <a:ext cx="4058701" cy="2727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g101b76d7fe4_0_82"/>
          <p:cNvGrpSpPr/>
          <p:nvPr/>
        </p:nvGrpSpPr>
        <p:grpSpPr>
          <a:xfrm rot="-5400000">
            <a:off x="9099824" y="2645494"/>
            <a:ext cx="71198" cy="4074451"/>
            <a:chOff x="3876975" y="2280575"/>
            <a:chExt cx="81425" cy="3942000"/>
          </a:xfrm>
        </p:grpSpPr>
        <p:cxnSp>
          <p:nvCxnSpPr>
            <p:cNvPr id="526" name="Google Shape;526;g101b76d7fe4_0_82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27" name="Google Shape;527;g101b76d7fe4_0_82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528" name="Google Shape;528;g101b76d7fe4_0_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125" y="4443693"/>
            <a:ext cx="2746829" cy="1834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g101b76d7fe4_0_95"/>
          <p:cNvGrpSpPr/>
          <p:nvPr/>
        </p:nvGrpSpPr>
        <p:grpSpPr>
          <a:xfrm>
            <a:off x="11064781" y="2043757"/>
            <a:ext cx="75923" cy="2589000"/>
            <a:chOff x="11064781" y="2043757"/>
            <a:chExt cx="75923" cy="2589000"/>
          </a:xfrm>
        </p:grpSpPr>
        <p:cxnSp>
          <p:nvCxnSpPr>
            <p:cNvPr id="535" name="Google Shape;535;g101b76d7fe4_0_95"/>
            <p:cNvCxnSpPr/>
            <p:nvPr/>
          </p:nvCxnSpPr>
          <p:spPr>
            <a:xfrm>
              <a:off x="11064781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36" name="Google Shape;536;g101b76d7fe4_0_95"/>
            <p:cNvCxnSpPr/>
            <p:nvPr/>
          </p:nvCxnSpPr>
          <p:spPr>
            <a:xfrm>
              <a:off x="11140704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537" name="Google Shape;537;g101b76d7fe4_0_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Newlab</a:t>
            </a:r>
            <a:endParaRPr/>
          </a:p>
        </p:txBody>
      </p:sp>
      <p:sp>
        <p:nvSpPr>
          <p:cNvPr id="538" name="Google Shape;538;g101b76d7fe4_0_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</a:rPr>
              <a:t>ABOUT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Co-working space focused on hardware technology &amp; advanced manufacturing 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84,000 sq. ft. in the Brooklyn Navy Yard</a:t>
            </a:r>
            <a:br>
              <a:rPr lang="en-US" sz="1700">
                <a:solidFill>
                  <a:schemeClr val="dk1"/>
                </a:solidFill>
              </a:rPr>
            </a:b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</a:rPr>
              <a:t>FUND INVESTMENT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Three loans totaling $9mm</a:t>
            </a:r>
            <a:br>
              <a:rPr lang="en-US" sz="1700">
                <a:solidFill>
                  <a:schemeClr val="dk1"/>
                </a:solidFill>
              </a:rPr>
            </a:b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</a:rPr>
              <a:t>OUTCOME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Seeding a new growth industry for NYC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90% leased within 12 months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Burgeoning medical device, artificial intelligence &amp; quantum computing cluster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539" name="Google Shape;539;g101b76d7fe4_0_95"/>
          <p:cNvPicPr preferRelativeResize="0"/>
          <p:nvPr/>
        </p:nvPicPr>
        <p:blipFill rotWithShape="1">
          <a:blip r:embed="rId3">
            <a:alphaModFix/>
          </a:blip>
          <a:srcRect l="416" r="426"/>
          <a:stretch/>
        </p:blipFill>
        <p:spPr>
          <a:xfrm>
            <a:off x="6952200" y="1843098"/>
            <a:ext cx="4058700" cy="2727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g101b76d7fe4_0_95"/>
          <p:cNvGrpSpPr/>
          <p:nvPr/>
        </p:nvGrpSpPr>
        <p:grpSpPr>
          <a:xfrm rot="-5400000">
            <a:off x="9099824" y="2645494"/>
            <a:ext cx="71198" cy="4074451"/>
            <a:chOff x="3876975" y="2280575"/>
            <a:chExt cx="81425" cy="3942000"/>
          </a:xfrm>
        </p:grpSpPr>
        <p:cxnSp>
          <p:nvCxnSpPr>
            <p:cNvPr id="541" name="Google Shape;541;g101b76d7fe4_0_95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42" name="Google Shape;542;g101b76d7fe4_0_95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543" name="Google Shape;543;g101b76d7fe4_0_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125" y="4433093"/>
            <a:ext cx="2746829" cy="1834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gfbaa61587a_0_32"/>
          <p:cNvPicPr preferRelativeResize="0"/>
          <p:nvPr/>
        </p:nvPicPr>
        <p:blipFill rotWithShape="1">
          <a:blip r:embed="rId3">
            <a:alphaModFix/>
          </a:blip>
          <a:srcRect t="12720" b="12713"/>
          <a:stretch/>
        </p:blipFill>
        <p:spPr>
          <a:xfrm>
            <a:off x="0" y="0"/>
            <a:ext cx="12453601" cy="6964547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fbaa61587a_0_32"/>
          <p:cNvSpPr/>
          <p:nvPr/>
        </p:nvSpPr>
        <p:spPr>
          <a:xfrm>
            <a:off x="-130800" y="0"/>
            <a:ext cx="12453600" cy="6858000"/>
          </a:xfrm>
          <a:prstGeom prst="rect">
            <a:avLst/>
          </a:prstGeom>
          <a:solidFill>
            <a:srgbClr val="020202">
              <a:alpha val="37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gfbaa61587a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613" y="2943395"/>
            <a:ext cx="5066771" cy="97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>
                <a:solidFill>
                  <a:srgbClr val="FFFFFF"/>
                </a:solidFill>
              </a:rPr>
              <a:t>250+ years of advocacy and action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007613" y="2839325"/>
            <a:ext cx="2418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1768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New York Chamber of Commerce &amp; Industry Established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9" name="Google Shape;109;p3"/>
          <p:cNvCxnSpPr/>
          <p:nvPr/>
        </p:nvCxnSpPr>
        <p:spPr>
          <a:xfrm>
            <a:off x="-122900" y="4124300"/>
            <a:ext cx="12339601" cy="0"/>
          </a:xfrm>
          <a:prstGeom prst="straightConnector1">
            <a:avLst/>
          </a:prstGeom>
          <a:noFill/>
          <a:ln w="1905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3"/>
          <p:cNvSpPr txBox="1"/>
          <p:nvPr/>
        </p:nvSpPr>
        <p:spPr>
          <a:xfrm>
            <a:off x="2284500" y="4270525"/>
            <a:ext cx="2418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1979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David Rockefeller founds the Partnership for New York City 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3690575" y="2608325"/>
            <a:ext cx="24186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1996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Henry Kravis and Jerry Speyer create the investment fund arm of the Partnership 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5039163" y="4270525"/>
            <a:ext cx="2418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2001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Blueprint for Recovery from 9/11 Terrorist Attacks created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6373525" y="3070025"/>
            <a:ext cx="2418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2007-PRESENT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Leadership in Career &amp; Technical Education (CTE)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7793850" y="4270525"/>
            <a:ext cx="2844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2018-PRESENT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Transit Innovation Partnership 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9074375" y="2839325"/>
            <a:ext cx="2418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2020-PRESENT</a:t>
            </a:r>
            <a:endParaRPr sz="11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Navigating COVID-19 through public/private partnership</a:t>
            </a:r>
            <a:endParaRPr sz="13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7450" y="5117125"/>
            <a:ext cx="1060420" cy="1233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/>
          <p:nvPr/>
        </p:nvSpPr>
        <p:spPr>
          <a:xfrm>
            <a:off x="946350" y="4064900"/>
            <a:ext cx="118800" cy="1188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2224550" y="4064900"/>
            <a:ext cx="118800" cy="1188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3631775" y="4064900"/>
            <a:ext cx="118800" cy="1188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977575" y="4064900"/>
            <a:ext cx="118800" cy="1188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6323375" y="4064900"/>
            <a:ext cx="118800" cy="1188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7730600" y="4064900"/>
            <a:ext cx="118800" cy="1188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9014975" y="4064900"/>
            <a:ext cx="118800" cy="1188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3"/>
          <p:cNvCxnSpPr/>
          <p:nvPr/>
        </p:nvCxnSpPr>
        <p:spPr>
          <a:xfrm rot="10800000">
            <a:off x="1007625" y="1640900"/>
            <a:ext cx="0" cy="248340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763" y="1641925"/>
            <a:ext cx="1112563" cy="123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4307" y="1631125"/>
            <a:ext cx="1060425" cy="125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9150" y="5117125"/>
            <a:ext cx="1850925" cy="123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0700" y="1803813"/>
            <a:ext cx="1850925" cy="124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5000" y="5117125"/>
            <a:ext cx="1510953" cy="12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54150" y="1816152"/>
            <a:ext cx="2216765" cy="1233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3"/>
          <p:cNvCxnSpPr/>
          <p:nvPr/>
        </p:nvCxnSpPr>
        <p:spPr>
          <a:xfrm rot="10800000">
            <a:off x="2284500" y="4124175"/>
            <a:ext cx="0" cy="222450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3"/>
          <p:cNvCxnSpPr/>
          <p:nvPr/>
        </p:nvCxnSpPr>
        <p:spPr>
          <a:xfrm rot="10800000">
            <a:off x="3690575" y="1640900"/>
            <a:ext cx="0" cy="248340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3"/>
          <p:cNvCxnSpPr/>
          <p:nvPr/>
        </p:nvCxnSpPr>
        <p:spPr>
          <a:xfrm rot="10800000">
            <a:off x="6380700" y="1807700"/>
            <a:ext cx="0" cy="231660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3"/>
          <p:cNvCxnSpPr/>
          <p:nvPr/>
        </p:nvCxnSpPr>
        <p:spPr>
          <a:xfrm rot="10800000">
            <a:off x="9074375" y="1814900"/>
            <a:ext cx="0" cy="230940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3"/>
          <p:cNvCxnSpPr/>
          <p:nvPr/>
        </p:nvCxnSpPr>
        <p:spPr>
          <a:xfrm rot="10800000">
            <a:off x="5039175" y="4124175"/>
            <a:ext cx="0" cy="222450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" name="Google Shape;136;p3"/>
          <p:cNvCxnSpPr/>
          <p:nvPr/>
        </p:nvCxnSpPr>
        <p:spPr>
          <a:xfrm rot="10800000">
            <a:off x="7790000" y="4124175"/>
            <a:ext cx="0" cy="2224500"/>
          </a:xfrm>
          <a:prstGeom prst="straightConnector1">
            <a:avLst/>
          </a:prstGeom>
          <a:noFill/>
          <a:ln w="19050" cap="flat" cmpd="sng">
            <a:solidFill>
              <a:srgbClr val="FFC13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/>
          <p:nvPr/>
        </p:nvSpPr>
        <p:spPr>
          <a:xfrm>
            <a:off x="6096000" y="-113050"/>
            <a:ext cx="6282300" cy="7234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899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How we work</a:t>
            </a:r>
            <a:endParaRPr/>
          </a:p>
        </p:txBody>
      </p:sp>
      <p:sp>
        <p:nvSpPr>
          <p:cNvPr id="144" name="Google Shape;144;p4"/>
          <p:cNvSpPr txBox="1">
            <a:spLocks noGrp="1"/>
          </p:cNvSpPr>
          <p:nvPr>
            <p:ph type="body" idx="1"/>
          </p:nvPr>
        </p:nvSpPr>
        <p:spPr>
          <a:xfrm>
            <a:off x="6653050" y="1971375"/>
            <a:ext cx="4749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Integrated approach on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Program activity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Advocacy 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Research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Networking 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Smart Investments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1117451" y="2151191"/>
            <a:ext cx="4052400" cy="4052400"/>
          </a:xfrm>
          <a:prstGeom prst="ellipse">
            <a:avLst/>
          </a:prstGeom>
          <a:solidFill>
            <a:srgbClr val="FFF3D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838200" y="3564058"/>
            <a:ext cx="2506800" cy="2506800"/>
          </a:xfrm>
          <a:prstGeom prst="ellipse">
            <a:avLst/>
          </a:prstGeom>
          <a:solidFill>
            <a:srgbClr val="FFC139">
              <a:alpha val="79607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1225859" y="4492103"/>
            <a:ext cx="17313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Academics</a:t>
            </a:r>
            <a:endParaRPr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1889658" y="1690825"/>
            <a:ext cx="2506500" cy="2506500"/>
          </a:xfrm>
          <a:prstGeom prst="ellipse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2301385" y="2537426"/>
            <a:ext cx="1731300" cy="813600"/>
          </a:xfrm>
          <a:prstGeom prst="rect">
            <a:avLst/>
          </a:prstGeom>
          <a:solidFill>
            <a:srgbClr val="FFC1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Government</a:t>
            </a:r>
            <a:endParaRPr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0" name="Google Shape;150;p4"/>
          <p:cNvGrpSpPr/>
          <p:nvPr/>
        </p:nvGrpSpPr>
        <p:grpSpPr>
          <a:xfrm>
            <a:off x="2989798" y="3563944"/>
            <a:ext cx="2506721" cy="2506721"/>
            <a:chOff x="8817109" y="2710418"/>
            <a:chExt cx="2887928" cy="2887928"/>
          </a:xfrm>
        </p:grpSpPr>
        <p:sp>
          <p:nvSpPr>
            <p:cNvPr id="151" name="Google Shape;151;p4"/>
            <p:cNvSpPr/>
            <p:nvPr/>
          </p:nvSpPr>
          <p:spPr>
            <a:xfrm>
              <a:off x="8817109" y="2710418"/>
              <a:ext cx="2887928" cy="2887928"/>
            </a:xfrm>
            <a:prstGeom prst="ellipse">
              <a:avLst/>
            </a:prstGeom>
            <a:solidFill>
              <a:srgbClr val="FFCD61">
                <a:alpha val="79607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9263697" y="3779543"/>
              <a:ext cx="1994700" cy="93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Civic Leaders</a:t>
              </a:r>
              <a:endPara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3" name="Google Shape;153;p4"/>
          <p:cNvSpPr/>
          <p:nvPr/>
        </p:nvSpPr>
        <p:spPr>
          <a:xfrm>
            <a:off x="2665811" y="3699541"/>
            <a:ext cx="955800" cy="955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2277284" y="3770605"/>
            <a:ext cx="17313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PFNYC</a:t>
            </a:r>
            <a:endParaRPr sz="13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 dirty="0"/>
              <a:t>Where we are</a:t>
            </a:r>
            <a:endParaRPr dirty="0"/>
          </a:p>
        </p:txBody>
      </p:sp>
      <p:sp>
        <p:nvSpPr>
          <p:cNvPr id="160" name="Google Shape;160;p5"/>
          <p:cNvSpPr txBox="1">
            <a:spLocks noGrp="1"/>
          </p:cNvSpPr>
          <p:nvPr>
            <p:ph type="body" idx="1"/>
          </p:nvPr>
        </p:nvSpPr>
        <p:spPr>
          <a:xfrm>
            <a:off x="838200" y="2020575"/>
            <a:ext cx="3283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dirty="0">
                <a:solidFill>
                  <a:schemeClr val="dk1"/>
                </a:solidFill>
              </a:rPr>
              <a:t>UNEMPLOYMENT RATE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57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9.8% </a:t>
            </a:r>
            <a:endParaRPr sz="57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en-US" sz="1800" dirty="0"/>
              <a:t>September 2021 </a:t>
            </a:r>
            <a:br>
              <a:rPr lang="en-US" sz="1800" dirty="0"/>
            </a:br>
            <a:r>
              <a:rPr lang="en-US" sz="1800" dirty="0"/>
              <a:t>Down from a peak </a:t>
            </a:r>
            <a:br>
              <a:rPr lang="en-US" sz="1800" dirty="0"/>
            </a:br>
            <a:r>
              <a:rPr lang="en-US" sz="1800" dirty="0"/>
              <a:t>of 20% in May 2020</a:t>
            </a:r>
            <a:endParaRPr sz="1800" dirty="0"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1"/>
          </p:nvPr>
        </p:nvSpPr>
        <p:spPr>
          <a:xfrm>
            <a:off x="4454400" y="2020575"/>
            <a:ext cx="3283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dirty="0">
                <a:solidFill>
                  <a:schemeClr val="dk1"/>
                </a:solidFill>
              </a:rPr>
              <a:t>JOB POSTINGS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57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405,000</a:t>
            </a:r>
            <a:endParaRPr sz="57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en-US" sz="1800" dirty="0"/>
              <a:t>September 2021</a:t>
            </a:r>
            <a:br>
              <a:rPr lang="en-US" sz="1800" dirty="0"/>
            </a:br>
            <a:r>
              <a:rPr lang="en-US" sz="1800" dirty="0"/>
              <a:t>Up 4% from August 2021</a:t>
            </a:r>
            <a:endParaRPr sz="1800" dirty="0"/>
          </a:p>
        </p:txBody>
      </p:sp>
      <p:sp>
        <p:nvSpPr>
          <p:cNvPr id="162" name="Google Shape;162;p5"/>
          <p:cNvSpPr txBox="1">
            <a:spLocks noGrp="1"/>
          </p:cNvSpPr>
          <p:nvPr>
            <p:ph type="body" idx="1"/>
          </p:nvPr>
        </p:nvSpPr>
        <p:spPr>
          <a:xfrm>
            <a:off x="8070600" y="2020575"/>
            <a:ext cx="3446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dirty="0">
                <a:solidFill>
                  <a:schemeClr val="dk1"/>
                </a:solidFill>
              </a:rPr>
              <a:t>WEEKDAY SUBWAY RIDERSHIP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57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3.2M</a:t>
            </a:r>
            <a:endParaRPr sz="57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en-US" sz="1800" dirty="0"/>
              <a:t>Early November 2021 </a:t>
            </a:r>
            <a:br>
              <a:rPr lang="en-US" sz="1800" dirty="0"/>
            </a:br>
            <a:r>
              <a:rPr lang="en-US" sz="1800" dirty="0"/>
              <a:t>Down 46% from pre-pandemic levels</a:t>
            </a:r>
            <a:endParaRPr sz="1800" dirty="0"/>
          </a:p>
        </p:txBody>
      </p:sp>
      <p:grpSp>
        <p:nvGrpSpPr>
          <p:cNvPr id="163" name="Google Shape;163;p5"/>
          <p:cNvGrpSpPr/>
          <p:nvPr/>
        </p:nvGrpSpPr>
        <p:grpSpPr>
          <a:xfrm>
            <a:off x="4247188" y="2096775"/>
            <a:ext cx="81425" cy="3942000"/>
            <a:chOff x="3876975" y="2280575"/>
            <a:chExt cx="81425" cy="3942000"/>
          </a:xfrm>
        </p:grpSpPr>
        <p:cxnSp>
          <p:nvCxnSpPr>
            <p:cNvPr id="164" name="Google Shape;164;p5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>
            <a:off x="7863388" y="2096775"/>
            <a:ext cx="81425" cy="3942000"/>
            <a:chOff x="3876975" y="2280575"/>
            <a:chExt cx="81425" cy="3942000"/>
          </a:xfrm>
        </p:grpSpPr>
        <p:cxnSp>
          <p:nvCxnSpPr>
            <p:cNvPr id="167" name="Google Shape;167;p5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68" name="Google Shape;168;p5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Research and policy</a:t>
            </a:r>
            <a:endParaRPr/>
          </a:p>
        </p:txBody>
      </p:sp>
      <p:sp>
        <p:nvSpPr>
          <p:cNvPr id="175" name="Google Shape;17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6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Create resources for public policy makers, the media and the public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Economic impact studies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Business surveys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Convene working groups to provide the public sector with the pro bono expertise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6368100" y="1690700"/>
            <a:ext cx="6085500" cy="2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Example Reports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Return to Office Survey</a:t>
            </a:r>
            <a:r>
              <a:rPr lang="en-US"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(August 2021)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Call to Action Report</a:t>
            </a:r>
            <a:r>
              <a:rPr lang="en-US"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(June 2020)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Signs of Progress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(July 2021)</a:t>
            </a:r>
            <a:endParaRPr sz="2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8850" y="4500997"/>
            <a:ext cx="1114027" cy="1440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70980"/>
              </a:srgbClr>
            </a:outerShdw>
          </a:effectLst>
        </p:spPr>
      </p:pic>
      <p:pic>
        <p:nvPicPr>
          <p:cNvPr id="178" name="Google Shape;17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79314" y="4500992"/>
            <a:ext cx="1114025" cy="14401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1"/>
          <p:cNvGrpSpPr/>
          <p:nvPr/>
        </p:nvGrpSpPr>
        <p:grpSpPr>
          <a:xfrm>
            <a:off x="11064781" y="2043757"/>
            <a:ext cx="75923" cy="2589106"/>
            <a:chOff x="11064781" y="2043757"/>
            <a:chExt cx="75923" cy="2589106"/>
          </a:xfrm>
        </p:grpSpPr>
        <p:cxnSp>
          <p:nvCxnSpPr>
            <p:cNvPr id="185" name="Google Shape;185;p11"/>
            <p:cNvCxnSpPr/>
            <p:nvPr/>
          </p:nvCxnSpPr>
          <p:spPr>
            <a:xfrm>
              <a:off x="11064781" y="2043757"/>
              <a:ext cx="0" cy="258910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86;p11"/>
            <p:cNvCxnSpPr/>
            <p:nvPr/>
          </p:nvCxnSpPr>
          <p:spPr>
            <a:xfrm>
              <a:off x="11140704" y="2043757"/>
              <a:ext cx="0" cy="2589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187" name="Google Shape;18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Advocacy and partnerships </a:t>
            </a:r>
            <a:endParaRPr/>
          </a:p>
        </p:txBody>
      </p:sp>
      <p:sp>
        <p:nvSpPr>
          <p:cNvPr id="188" name="Google Shape;18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57800" cy="4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Engage in advocacy at the city, state and federal level</a:t>
            </a: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Support economic health through public-private partnership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2200" y="1843098"/>
            <a:ext cx="4058700" cy="2727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11"/>
          <p:cNvGrpSpPr/>
          <p:nvPr/>
        </p:nvGrpSpPr>
        <p:grpSpPr>
          <a:xfrm rot="-5400000">
            <a:off x="9099824" y="2645495"/>
            <a:ext cx="71198" cy="4074451"/>
            <a:chOff x="3876975" y="2280575"/>
            <a:chExt cx="81425" cy="3942000"/>
          </a:xfrm>
        </p:grpSpPr>
        <p:cxnSp>
          <p:nvCxnSpPr>
            <p:cNvPr id="191" name="Google Shape;191;p11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92" name="Google Shape;192;p11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efbc859c5a_0_157"/>
          <p:cNvSpPr/>
          <p:nvPr/>
        </p:nvSpPr>
        <p:spPr>
          <a:xfrm>
            <a:off x="-121500" y="-226100"/>
            <a:ext cx="6217500" cy="717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efbc859c5a_0_157"/>
          <p:cNvSpPr txBox="1">
            <a:spLocks noGrp="1"/>
          </p:cNvSpPr>
          <p:nvPr>
            <p:ph type="title"/>
          </p:nvPr>
        </p:nvSpPr>
        <p:spPr>
          <a:xfrm>
            <a:off x="6502300" y="761200"/>
            <a:ext cx="5009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 sz="1600" b="1"/>
              <a:t>KEY PROGRAMS</a:t>
            </a: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Small Business Resource Network</a:t>
            </a:r>
            <a:endParaRPr/>
          </a:p>
        </p:txBody>
      </p:sp>
      <p:sp>
        <p:nvSpPr>
          <p:cNvPr id="342" name="Google Shape;342;gefbc859c5a_0_157"/>
          <p:cNvSpPr txBox="1">
            <a:spLocks noGrp="1"/>
          </p:cNvSpPr>
          <p:nvPr>
            <p:ph type="body" idx="1"/>
          </p:nvPr>
        </p:nvSpPr>
        <p:spPr>
          <a:xfrm>
            <a:off x="6556988" y="2506500"/>
            <a:ext cx="4851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Connecting 20,000+ minority and women-owned small businesses with private and public resources 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Open + Online is providing free websites and SEO consultation 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43" name="Google Shape;343;gefbc859c5a_0_157"/>
          <p:cNvGrpSpPr/>
          <p:nvPr/>
        </p:nvGrpSpPr>
        <p:grpSpPr>
          <a:xfrm>
            <a:off x="1319508" y="2638379"/>
            <a:ext cx="365990" cy="3015630"/>
            <a:chOff x="10762683" y="2924779"/>
            <a:chExt cx="365990" cy="3015630"/>
          </a:xfrm>
        </p:grpSpPr>
        <p:grpSp>
          <p:nvGrpSpPr>
            <p:cNvPr id="344" name="Google Shape;344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45" name="Google Shape;345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6" name="Google Shape;346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47" name="Google Shape;347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48" name="Google Shape;348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9" name="Google Shape;349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50" name="Google Shape;350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51" name="Google Shape;351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2" name="Google Shape;352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53" name="Google Shape;353;gefbc859c5a_0_157"/>
          <p:cNvGrpSpPr/>
          <p:nvPr/>
        </p:nvGrpSpPr>
        <p:grpSpPr>
          <a:xfrm>
            <a:off x="3259483" y="1174841"/>
            <a:ext cx="365990" cy="3015630"/>
            <a:chOff x="10762683" y="2924779"/>
            <a:chExt cx="365990" cy="3015630"/>
          </a:xfrm>
        </p:grpSpPr>
        <p:grpSp>
          <p:nvGrpSpPr>
            <p:cNvPr id="354" name="Google Shape;354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55" name="Google Shape;355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6" name="Google Shape;356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57" name="Google Shape;357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58" name="Google Shape;358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9" name="Google Shape;359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60" name="Google Shape;360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61" name="Google Shape;361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2" name="Google Shape;362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63" name="Google Shape;363;gefbc859c5a_0_157"/>
          <p:cNvGrpSpPr/>
          <p:nvPr/>
        </p:nvGrpSpPr>
        <p:grpSpPr>
          <a:xfrm>
            <a:off x="2337333" y="986416"/>
            <a:ext cx="365990" cy="3015630"/>
            <a:chOff x="10762683" y="2924779"/>
            <a:chExt cx="365990" cy="3015630"/>
          </a:xfrm>
        </p:grpSpPr>
        <p:grpSp>
          <p:nvGrpSpPr>
            <p:cNvPr id="364" name="Google Shape;364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65" name="Google Shape;365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6" name="Google Shape;366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67" name="Google Shape;367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68" name="Google Shape;368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9" name="Google Shape;369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70" name="Google Shape;370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71" name="Google Shape;371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2" name="Google Shape;372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73" name="Google Shape;373;gefbc859c5a_0_157"/>
          <p:cNvGrpSpPr/>
          <p:nvPr/>
        </p:nvGrpSpPr>
        <p:grpSpPr>
          <a:xfrm rot="-5400000">
            <a:off x="15549829" y="2299146"/>
            <a:ext cx="71206" cy="4228583"/>
            <a:chOff x="3876975" y="2280575"/>
            <a:chExt cx="81425" cy="3942000"/>
          </a:xfrm>
        </p:grpSpPr>
        <p:cxnSp>
          <p:nvCxnSpPr>
            <p:cNvPr id="374" name="Google Shape;374;gefbc859c5a_0_157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75" name="Google Shape;375;gefbc859c5a_0_157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376" name="Google Shape;376;gefbc859c5a_0_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7000" y="5253100"/>
            <a:ext cx="1256102" cy="125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efbc859c5a_0_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4100" y="5729075"/>
            <a:ext cx="1975224" cy="53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gefbc859c5a_0_157"/>
          <p:cNvGrpSpPr/>
          <p:nvPr/>
        </p:nvGrpSpPr>
        <p:grpSpPr>
          <a:xfrm>
            <a:off x="3715145" y="1174841"/>
            <a:ext cx="365990" cy="3015630"/>
            <a:chOff x="10762683" y="2924779"/>
            <a:chExt cx="365990" cy="3015630"/>
          </a:xfrm>
        </p:grpSpPr>
        <p:grpSp>
          <p:nvGrpSpPr>
            <p:cNvPr id="379" name="Google Shape;379;gefbc859c5a_0_157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80" name="Google Shape;380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1" name="Google Shape;381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82" name="Google Shape;382;gefbc859c5a_0_157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83" name="Google Shape;383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4" name="Google Shape;384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85" name="Google Shape;385;gefbc859c5a_0_157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86" name="Google Shape;386;gefbc859c5a_0_157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7" name="Google Shape;387;gefbc859c5a_0_157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388" name="Google Shape;388;gefbc859c5a_0_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0950" y="3919063"/>
            <a:ext cx="3241851" cy="216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efbc859c5a_0_157"/>
          <p:cNvPicPr preferRelativeResize="0"/>
          <p:nvPr/>
        </p:nvPicPr>
        <p:blipFill rotWithShape="1">
          <a:blip r:embed="rId6">
            <a:alphaModFix/>
          </a:blip>
          <a:srcRect r="12525" b="11213"/>
          <a:stretch/>
        </p:blipFill>
        <p:spPr>
          <a:xfrm>
            <a:off x="649675" y="2095388"/>
            <a:ext cx="2835850" cy="21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efbc859c5a_0_157"/>
          <p:cNvPicPr preferRelativeResize="0"/>
          <p:nvPr/>
        </p:nvPicPr>
        <p:blipFill rotWithShape="1">
          <a:blip r:embed="rId7">
            <a:alphaModFix/>
          </a:blip>
          <a:srcRect r="6550"/>
          <a:stretch/>
        </p:blipFill>
        <p:spPr>
          <a:xfrm>
            <a:off x="2703325" y="776688"/>
            <a:ext cx="2835850" cy="202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fbc859c5a_0_112"/>
          <p:cNvSpPr/>
          <p:nvPr/>
        </p:nvSpPr>
        <p:spPr>
          <a:xfrm>
            <a:off x="6104375" y="-226100"/>
            <a:ext cx="6217500" cy="7178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efbc859c5a_0_112"/>
          <p:cNvSpPr txBox="1">
            <a:spLocks noGrp="1"/>
          </p:cNvSpPr>
          <p:nvPr>
            <p:ph type="title"/>
          </p:nvPr>
        </p:nvSpPr>
        <p:spPr>
          <a:xfrm>
            <a:off x="838200" y="761200"/>
            <a:ext cx="5257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 sz="1600" b="1"/>
              <a:t>KEY PROGRAMS</a:t>
            </a: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endParaRPr sz="1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ook Antiqua"/>
              <a:buNone/>
            </a:pPr>
            <a:r>
              <a:rPr lang="en-US"/>
              <a:t>Transit Innovation Partnership</a:t>
            </a:r>
            <a:endParaRPr/>
          </a:p>
        </p:txBody>
      </p:sp>
      <p:sp>
        <p:nvSpPr>
          <p:cNvPr id="297" name="Google Shape;297;gefbc859c5a_0_112"/>
          <p:cNvSpPr txBox="1">
            <a:spLocks noGrp="1"/>
          </p:cNvSpPr>
          <p:nvPr>
            <p:ph type="body" idx="1"/>
          </p:nvPr>
        </p:nvSpPr>
        <p:spPr>
          <a:xfrm>
            <a:off x="838200" y="2506500"/>
            <a:ext cx="4851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Providing private sector and pro bono expertise to the MTA and other public transit agencies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20+ innovation pilots executed through Transit Tech Lab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8" name="Google Shape;298;gefbc859c5a_0_112"/>
          <p:cNvGrpSpPr/>
          <p:nvPr/>
        </p:nvGrpSpPr>
        <p:grpSpPr>
          <a:xfrm>
            <a:off x="8043245" y="1641566"/>
            <a:ext cx="365990" cy="3015630"/>
            <a:chOff x="10762683" y="2924779"/>
            <a:chExt cx="365990" cy="3015630"/>
          </a:xfrm>
        </p:grpSpPr>
        <p:grpSp>
          <p:nvGrpSpPr>
            <p:cNvPr id="299" name="Google Shape;299;gefbc859c5a_0_112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00" name="Google Shape;300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1" name="Google Shape;301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02" name="Google Shape;302;gefbc859c5a_0_112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03" name="Google Shape;303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4" name="Google Shape;304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05" name="Google Shape;305;gefbc859c5a_0_112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06" name="Google Shape;306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7" name="Google Shape;307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08" name="Google Shape;308;gefbc859c5a_0_112"/>
          <p:cNvGrpSpPr/>
          <p:nvPr/>
        </p:nvGrpSpPr>
        <p:grpSpPr>
          <a:xfrm>
            <a:off x="10027895" y="1237691"/>
            <a:ext cx="365990" cy="3015630"/>
            <a:chOff x="10762683" y="2924779"/>
            <a:chExt cx="365990" cy="3015630"/>
          </a:xfrm>
        </p:grpSpPr>
        <p:grpSp>
          <p:nvGrpSpPr>
            <p:cNvPr id="309" name="Google Shape;309;gefbc859c5a_0_112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10" name="Google Shape;310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1" name="Google Shape;311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12" name="Google Shape;312;gefbc859c5a_0_112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13" name="Google Shape;313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4" name="Google Shape;314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15" name="Google Shape;315;gefbc859c5a_0_112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16" name="Google Shape;316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7" name="Google Shape;317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18" name="Google Shape;318;gefbc859c5a_0_112"/>
          <p:cNvGrpSpPr/>
          <p:nvPr/>
        </p:nvGrpSpPr>
        <p:grpSpPr>
          <a:xfrm rot="-5400000">
            <a:off x="15549829" y="2299146"/>
            <a:ext cx="71206" cy="4228583"/>
            <a:chOff x="3876975" y="2280575"/>
            <a:chExt cx="81425" cy="3942000"/>
          </a:xfrm>
        </p:grpSpPr>
        <p:cxnSp>
          <p:nvCxnSpPr>
            <p:cNvPr id="319" name="Google Shape;319;gefbc859c5a_0_112"/>
            <p:cNvCxnSpPr/>
            <p:nvPr/>
          </p:nvCxnSpPr>
          <p:spPr>
            <a:xfrm>
              <a:off x="3876975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20" name="Google Shape;320;gefbc859c5a_0_112"/>
            <p:cNvCxnSpPr/>
            <p:nvPr/>
          </p:nvCxnSpPr>
          <p:spPr>
            <a:xfrm>
              <a:off x="3958400" y="2280575"/>
              <a:ext cx="0" cy="3942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pic>
        <p:nvPicPr>
          <p:cNvPr id="321" name="Google Shape;321;gefbc859c5a_0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5579945"/>
            <a:ext cx="3201626" cy="6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efbc859c5a_0_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4563" y="3850038"/>
            <a:ext cx="3241851" cy="2371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gefbc859c5a_0_112"/>
          <p:cNvGrpSpPr/>
          <p:nvPr/>
        </p:nvGrpSpPr>
        <p:grpSpPr>
          <a:xfrm>
            <a:off x="10393577" y="1237827"/>
            <a:ext cx="365990" cy="4578329"/>
            <a:chOff x="10762683" y="2924779"/>
            <a:chExt cx="365990" cy="3015630"/>
          </a:xfrm>
        </p:grpSpPr>
        <p:grpSp>
          <p:nvGrpSpPr>
            <p:cNvPr id="324" name="Google Shape;324;gefbc859c5a_0_112"/>
            <p:cNvGrpSpPr/>
            <p:nvPr/>
          </p:nvGrpSpPr>
          <p:grpSpPr>
            <a:xfrm>
              <a:off x="107626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25" name="Google Shape;325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6" name="Google Shape;326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27" name="Google Shape;327;gefbc859c5a_0_112"/>
            <p:cNvGrpSpPr/>
            <p:nvPr/>
          </p:nvGrpSpPr>
          <p:grpSpPr>
            <a:xfrm>
              <a:off x="109100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28" name="Google Shape;328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9" name="Google Shape;329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30" name="Google Shape;330;gefbc859c5a_0_112"/>
            <p:cNvGrpSpPr/>
            <p:nvPr/>
          </p:nvGrpSpPr>
          <p:grpSpPr>
            <a:xfrm>
              <a:off x="11057483" y="2924779"/>
              <a:ext cx="71190" cy="3015630"/>
              <a:chOff x="3876975" y="2280575"/>
              <a:chExt cx="81425" cy="3942000"/>
            </a:xfrm>
          </p:grpSpPr>
          <p:cxnSp>
            <p:nvCxnSpPr>
              <p:cNvPr id="331" name="Google Shape;331;gefbc859c5a_0_112"/>
              <p:cNvCxnSpPr/>
              <p:nvPr/>
            </p:nvCxnSpPr>
            <p:spPr>
              <a:xfrm>
                <a:off x="3876975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2" name="Google Shape;332;gefbc859c5a_0_112"/>
              <p:cNvCxnSpPr/>
              <p:nvPr/>
            </p:nvCxnSpPr>
            <p:spPr>
              <a:xfrm>
                <a:off x="3958400" y="2280575"/>
                <a:ext cx="0" cy="3942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333" name="Google Shape;333;gefbc859c5a_0_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3038" y="2227300"/>
            <a:ext cx="3595679" cy="20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efbc859c5a_0_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9500" y="636689"/>
            <a:ext cx="3391299" cy="2260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20202"/>
      </a:dk1>
      <a:lt1>
        <a:srgbClr val="FFFFFF"/>
      </a:lt1>
      <a:dk2>
        <a:srgbClr val="666666"/>
      </a:dk2>
      <a:lt2>
        <a:srgbClr val="FFFBF1"/>
      </a:lt2>
      <a:accent1>
        <a:srgbClr val="FFC139"/>
      </a:accent1>
      <a:accent2>
        <a:srgbClr val="000000"/>
      </a:accent2>
      <a:accent3>
        <a:srgbClr val="FFF3D7"/>
      </a:accent3>
      <a:accent4>
        <a:srgbClr val="FFCD61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1089</Words>
  <Application>Microsoft Office PowerPoint</Application>
  <PresentationFormat>Widescreen</PresentationFormat>
  <Paragraphs>256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Merriweather</vt:lpstr>
      <vt:lpstr>Calibri</vt:lpstr>
      <vt:lpstr>Book Antiqua</vt:lpstr>
      <vt:lpstr>Merriweather Light</vt:lpstr>
      <vt:lpstr>Roboto</vt:lpstr>
      <vt:lpstr>Arial</vt:lpstr>
      <vt:lpstr>Simple Light</vt:lpstr>
      <vt:lpstr>The Partnership for New York City </vt:lpstr>
      <vt:lpstr>Who we are</vt:lpstr>
      <vt:lpstr>250+ years of advocacy and action</vt:lpstr>
      <vt:lpstr>How we work</vt:lpstr>
      <vt:lpstr>Where we are</vt:lpstr>
      <vt:lpstr>Research and policy</vt:lpstr>
      <vt:lpstr>Advocacy and partnerships </vt:lpstr>
      <vt:lpstr>KEY PROGRAMS  Small Business Resource Network</vt:lpstr>
      <vt:lpstr>KEY PROGRAMS  Transit Innovation Partnership</vt:lpstr>
      <vt:lpstr>KEY PROGRAMS  Career Discovery Week</vt:lpstr>
      <vt:lpstr>KEY PROGRAMS  David Rockefeller Fellows</vt:lpstr>
      <vt:lpstr>Partnership Fund for New York City</vt:lpstr>
      <vt:lpstr>About Us</vt:lpstr>
      <vt:lpstr>Investors</vt:lpstr>
      <vt:lpstr>Investment Principles</vt:lpstr>
      <vt:lpstr>Catalytic Activities</vt:lpstr>
      <vt:lpstr>FinTech  Innovation Lab</vt:lpstr>
      <vt:lpstr>FinTech Innovation Lab Select Partners</vt:lpstr>
      <vt:lpstr>Fund Catalyzed $1.5B Public Sector  Commitment to Life Sciences</vt:lpstr>
      <vt:lpstr>Citi Bike</vt:lpstr>
      <vt:lpstr>Newlab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Partnership for New York City </dc:title>
  <dc:creator>Carson Avery</dc:creator>
  <cp:lastModifiedBy>Merrill Pond</cp:lastModifiedBy>
  <cp:revision>3</cp:revision>
  <dcterms:created xsi:type="dcterms:W3CDTF">2021-07-20T14:53:33Z</dcterms:created>
  <dcterms:modified xsi:type="dcterms:W3CDTF">2021-11-17T19:25:33Z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0x010100EAFA9C6A43E1D248A28AC4BDA43CC98C</vt:lpwstr>
  </property>
</Properties>
</file>